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EF54-CAA7-4BC8-A4CC-C8D6DAF536AB}" type="datetimeFigureOut">
              <a:rPr lang="ko-KR" altLang="en-US" smtClean="0"/>
              <a:pPr/>
              <a:t>2017-03-07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7EF2-7E80-4049-BDDF-6CD4FBF3FF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14612" y="1785926"/>
            <a:ext cx="6429388" cy="1470025"/>
          </a:xfrm>
        </p:spPr>
        <p:txBody>
          <a:bodyPr/>
          <a:lstStyle/>
          <a:p>
            <a:r>
              <a:rPr lang="ko-KR" altLang="en-US" dirty="0" smtClean="0"/>
              <a:t> 피      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피구경기의 규정과 기본 심판법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786182" y="4572008"/>
            <a:ext cx="4614850" cy="681030"/>
          </a:xfrm>
        </p:spPr>
        <p:txBody>
          <a:bodyPr>
            <a:normAutofit/>
          </a:bodyPr>
          <a:lstStyle/>
          <a:p>
            <a:r>
              <a:rPr lang="ko-KR" altLang="en-US" sz="2400" b="1" dirty="0" smtClean="0"/>
              <a:t>국민생활체육전국피구연합회</a:t>
            </a:r>
            <a:endParaRPr lang="ko-KR" altLang="en-US" sz="24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85352776" descr="EMB00000c002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714488"/>
            <a:ext cx="3000396" cy="257176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33455328" descr="EMB00000dc420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572008"/>
            <a:ext cx="570931" cy="500066"/>
          </a:xfrm>
          <a:prstGeom prst="rect">
            <a:avLst/>
          </a:prstGeom>
          <a:noFill/>
        </p:spPr>
      </p:pic>
      <p:pic>
        <p:nvPicPr>
          <p:cNvPr id="10" name="Picture 2" descr="C:\Documents and Settings\Administrator\바탕 화면\대한피구협회서류\피구서류\피구서류\마크\국민생체피구마크(완성본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572008"/>
            <a:ext cx="504405" cy="475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 피구</a:t>
            </a:r>
            <a:r>
              <a:rPr lang="en-US" altLang="ko-KR" sz="3100" b="1" dirty="0" smtClean="0"/>
              <a:t>(Dodge Ball) </a:t>
            </a:r>
            <a:r>
              <a:rPr lang="ko-KR" altLang="en-US" sz="3600" b="1" dirty="0" smtClean="0"/>
              <a:t>파울의 종류 </a:t>
            </a:r>
            <a:r>
              <a:rPr lang="en-US" altLang="ko-KR" sz="3600" b="1" dirty="0" smtClean="0"/>
              <a:t>2.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b="1" dirty="0" smtClean="0"/>
              <a:t>  6.</a:t>
            </a:r>
            <a:r>
              <a:rPr lang="ko-KR" altLang="en-US" sz="1800" b="1" dirty="0" smtClean="0"/>
              <a:t>헤드 어택 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상대의 머리와 얼굴을 공격하지 않습니다</a:t>
            </a:r>
            <a:r>
              <a:rPr lang="en-US" altLang="ko-KR" sz="1800" b="1" dirty="0" smtClean="0"/>
              <a:t>.(</a:t>
            </a:r>
            <a:r>
              <a:rPr lang="ko-KR" altLang="en-US" sz="1800" b="1" dirty="0" smtClean="0"/>
              <a:t>상대의 내야 볼</a:t>
            </a:r>
            <a:r>
              <a:rPr lang="en-US" altLang="ko-KR" sz="1800" b="1" dirty="0" smtClean="0"/>
              <a:t>) 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7. </a:t>
            </a:r>
            <a:r>
              <a:rPr lang="ko-KR" altLang="en-US" sz="1800" b="1" dirty="0" smtClean="0"/>
              <a:t>포 패스 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패스는 </a:t>
            </a:r>
            <a:r>
              <a:rPr lang="en-US" altLang="ko-KR" sz="1800" b="1" dirty="0" smtClean="0"/>
              <a:t>3</a:t>
            </a:r>
            <a:r>
              <a:rPr lang="ko-KR" altLang="en-US" sz="1800" b="1" dirty="0" smtClean="0"/>
              <a:t>번 패스 후 </a:t>
            </a:r>
            <a:r>
              <a:rPr lang="en-US" altLang="ko-KR" sz="1800" b="1" dirty="0" smtClean="0"/>
              <a:t>4 </a:t>
            </a:r>
            <a:r>
              <a:rPr lang="ko-KR" altLang="en-US" sz="1800" b="1" dirty="0" smtClean="0"/>
              <a:t>번째는 공격을 꼭 해야 합니다</a:t>
            </a:r>
            <a:r>
              <a:rPr lang="en-US" altLang="ko-KR" sz="1800" b="1" dirty="0" smtClean="0"/>
              <a:t>.(</a:t>
            </a:r>
            <a:r>
              <a:rPr lang="ko-KR" altLang="en-US" sz="1800" b="1" dirty="0" smtClean="0"/>
              <a:t>상대의 </a:t>
            </a:r>
            <a:r>
              <a:rPr lang="ko-KR" altLang="en-US" sz="1800" b="1" dirty="0" err="1" smtClean="0"/>
              <a:t>내야볼</a:t>
            </a:r>
            <a:r>
              <a:rPr lang="en-US" altLang="ko-KR" sz="1800" b="1" dirty="0" smtClean="0"/>
              <a:t>)</a:t>
            </a:r>
          </a:p>
          <a:p>
            <a:pPr>
              <a:buNone/>
            </a:pPr>
            <a:r>
              <a:rPr lang="en-US" altLang="ko-KR" sz="1800" b="1" dirty="0" smtClean="0"/>
              <a:t>  8.</a:t>
            </a:r>
            <a:r>
              <a:rPr lang="ko-KR" altLang="en-US" sz="1800" b="1" dirty="0" smtClean="0"/>
              <a:t>일리 걸 캐치                                                                                         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고의적으로 볼을 튕기며 받을 경우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9.</a:t>
            </a:r>
            <a:r>
              <a:rPr lang="ko-KR" altLang="en-US" sz="1800" b="1" dirty="0" err="1" smtClean="0"/>
              <a:t>테크니컬</a:t>
            </a:r>
            <a:r>
              <a:rPr lang="ko-KR" altLang="en-US" sz="1800" b="1" dirty="0" smtClean="0"/>
              <a:t> 파울                                                                                        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매너에 위반되는 사항에 주심에 강력히 항의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판정불복종 등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경고 및 퇴장</a:t>
            </a:r>
            <a:r>
              <a:rPr lang="en-US" altLang="ko-KR" sz="1800" b="1" dirty="0" smtClean="0"/>
              <a:t>)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10.</a:t>
            </a:r>
            <a:r>
              <a:rPr lang="ko-KR" altLang="en-US" sz="1800" b="1" dirty="0" err="1" smtClean="0"/>
              <a:t>플라잉</a:t>
            </a:r>
            <a:r>
              <a:rPr lang="ko-KR" altLang="en-US" sz="1800" b="1" dirty="0" smtClean="0"/>
              <a:t> 탭                                                                                            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점프 볼이 정점에 오르기 전 터치하는 행위 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11.</a:t>
            </a:r>
            <a:r>
              <a:rPr lang="ko-KR" altLang="en-US" sz="1800" b="1" dirty="0" smtClean="0"/>
              <a:t>더블 탭                                                                                                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점프 볼 자가 두 번 이상 터치하는 행위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12.</a:t>
            </a:r>
            <a:r>
              <a:rPr lang="ko-KR" altLang="en-US" sz="1800" b="1" dirty="0" smtClean="0"/>
              <a:t>점프 어택                                                                                              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점프 자는 점프 볼을 한 후 볼을 만질 수 없으며 바로 제</a:t>
            </a:r>
            <a:r>
              <a:rPr lang="en-US" altLang="ko-KR" sz="1800" b="1" dirty="0" smtClean="0"/>
              <a:t>1 </a:t>
            </a:r>
            <a:r>
              <a:rPr lang="ko-KR" altLang="en-US" sz="1800" b="1" dirty="0" smtClean="0"/>
              <a:t>패스를 받을 수 없다</a:t>
            </a:r>
            <a:r>
              <a:rPr lang="en-US" altLang="ko-KR" sz="1800" b="1" dirty="0" smtClean="0"/>
              <a:t>.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13.</a:t>
            </a:r>
            <a:r>
              <a:rPr lang="ko-KR" altLang="en-US" sz="1800" b="1" dirty="0" smtClean="0"/>
              <a:t>점프 캐치                                                                                                  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점프 한 선수가 직접 볼을 잡는 행위  </a:t>
            </a:r>
            <a:endParaRPr lang="ko-KR" altLang="en-US" sz="1800" dirty="0" smtClean="0"/>
          </a:p>
          <a:p>
            <a:endParaRPr lang="ko-KR" alt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b="1" dirty="0" smtClean="0"/>
              <a:t> 피구</a:t>
            </a:r>
            <a:r>
              <a:rPr lang="en-US" altLang="ko-KR" sz="3200" b="1" dirty="0" smtClean="0"/>
              <a:t> </a:t>
            </a:r>
            <a:r>
              <a:rPr lang="en-US" altLang="ko-KR" sz="2400" b="1" dirty="0" smtClean="0"/>
              <a:t>(Dodge Ball)</a:t>
            </a:r>
            <a:r>
              <a:rPr lang="ko-KR" altLang="en-US" sz="2400" b="1" dirty="0" smtClean="0"/>
              <a:t> </a:t>
            </a:r>
            <a:r>
              <a:rPr lang="ko-KR" altLang="en-US" sz="3200" b="1" dirty="0" smtClean="0"/>
              <a:t>경기의 기본 심판법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2800" b="1" dirty="0" smtClean="0"/>
              <a:t>주심 호각 및 수신호 동작</a:t>
            </a:r>
            <a:r>
              <a:rPr lang="en-US" altLang="ko-KR" sz="2800" b="1" dirty="0" smtClean="0"/>
              <a:t> 1.</a:t>
            </a:r>
            <a:endParaRPr lang="ko-KR" altLang="en-US" sz="2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85720" y="1785926"/>
          <a:ext cx="5572164" cy="4629446"/>
        </p:xfrm>
        <a:graphic>
          <a:graphicData uri="http://schemas.openxmlformats.org/drawingml/2006/table">
            <a:tbl>
              <a:tblPr/>
              <a:tblGrid>
                <a:gridCol w="718914"/>
                <a:gridCol w="1328525"/>
                <a:gridCol w="3524725"/>
              </a:tblGrid>
              <a:tr h="5948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        심판</a:t>
                      </a:r>
                      <a:endParaRPr lang="ko-KR" altLang="en-US" sz="1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                                  파 울 명</a:t>
                      </a:r>
                      <a:endParaRPr lang="ko-KR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                                                                     호각 및 수신호 동작</a:t>
                      </a:r>
                      <a:endParaRPr lang="ko-KR" alt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115">
                <a:tc rowSpan="4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b="1" dirty="0" smtClean="0"/>
                        <a:t>주</a:t>
                      </a:r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r>
                        <a:rPr lang="ko-KR" altLang="en-US" b="1" dirty="0" smtClean="0"/>
                        <a:t>심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오버 라인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오른손을 수직으로 올리며 호각을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분 후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양 손바닥을 앞으로 겹친 후 콜 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11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홀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딩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오른손을 수직으로 올리며 호각을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분 후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왼손을 가슴 앞으로 당긴 후 콜 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11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포 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패스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오른손을 수직으로 올리며 호각을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분 후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왼 손가락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개를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45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도 위쪽으로 펼친 후 콜을 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11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5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초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 룰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오른손을 수직으로 올리며 호각을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분 후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왼 손가락 </a:t>
                      </a:r>
                      <a:r>
                        <a:rPr lang="en-US" altLang="ko-KR" sz="1400" b="1" dirty="0" smtClean="0">
                          <a:solidFill>
                            <a:srgbClr val="000000"/>
                          </a:solidFill>
                          <a:latin typeface="굴림"/>
                        </a:rPr>
                        <a:t>5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개를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45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도 위쪽으로 펼친 후 콜을 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3490" name="Picture 2" descr="http://cfile268.uf.daum.net/image/110A8B234BD592C106D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14488"/>
            <a:ext cx="296385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 피구</a:t>
            </a:r>
            <a:r>
              <a:rPr lang="en-US" altLang="ko-KR" sz="3600" b="1" dirty="0" smtClean="0"/>
              <a:t> </a:t>
            </a:r>
            <a:r>
              <a:rPr lang="en-US" altLang="ko-KR" sz="3100" b="1" dirty="0" smtClean="0"/>
              <a:t>(Dodge Ball)</a:t>
            </a:r>
            <a:r>
              <a:rPr lang="ko-KR" altLang="en-US" sz="3100" b="1" dirty="0" smtClean="0"/>
              <a:t> </a:t>
            </a:r>
            <a:r>
              <a:rPr lang="ko-KR" altLang="en-US" sz="3600" b="1" dirty="0" smtClean="0"/>
              <a:t>경기의 기본 심판법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r>
              <a:rPr lang="ko-KR" altLang="en-US" sz="3100" b="1" dirty="0" smtClean="0"/>
              <a:t>주심 호각 및 수신호 동작</a:t>
            </a:r>
            <a:r>
              <a:rPr lang="en-US" altLang="ko-KR" sz="3100" b="1" dirty="0" smtClean="0"/>
              <a:t> 2.</a:t>
            </a:r>
            <a:endParaRPr lang="ko-KR" altLang="en-US" sz="31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8572561" cy="4470229"/>
        </p:xfrm>
        <a:graphic>
          <a:graphicData uri="http://schemas.openxmlformats.org/drawingml/2006/table">
            <a:tbl>
              <a:tblPr/>
              <a:tblGrid>
                <a:gridCol w="1071570"/>
                <a:gridCol w="2357454"/>
                <a:gridCol w="5143537"/>
              </a:tblGrid>
              <a:tr h="705601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/>
                        <a:t>            심판</a:t>
                      </a:r>
                      <a:endParaRPr lang="ko-KR" alt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/>
                        <a:t>                            파 울 명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/>
                        <a:t>                                                                      호각 및 수신호 동작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911">
                <a:tc rowSpan="4">
                  <a:txBody>
                    <a:bodyPr/>
                    <a:lstStyle/>
                    <a:p>
                      <a:endParaRPr lang="en-US" altLang="ko-KR" b="1" dirty="0" smtClean="0"/>
                    </a:p>
                    <a:p>
                      <a:endParaRPr lang="en-US" altLang="ko-KR" b="1" dirty="0" smtClean="0"/>
                    </a:p>
                    <a:p>
                      <a:pPr algn="ctr"/>
                      <a:endParaRPr lang="en-US" altLang="ko-KR" b="1" dirty="0" smtClean="0"/>
                    </a:p>
                    <a:p>
                      <a:pPr algn="ctr"/>
                      <a:r>
                        <a:rPr lang="ko-KR" altLang="en-US" b="1" dirty="0" smtClean="0"/>
                        <a:t>주</a:t>
                      </a:r>
                      <a:endParaRPr lang="en-US" altLang="ko-KR" b="1" dirty="0" smtClean="0"/>
                    </a:p>
                    <a:p>
                      <a:pPr algn="ctr"/>
                      <a:endParaRPr lang="en-US" altLang="ko-KR" b="1" dirty="0" smtClean="0"/>
                    </a:p>
                    <a:p>
                      <a:pPr algn="ctr"/>
                      <a:endParaRPr lang="en-US" altLang="ko-KR" b="1" dirty="0" smtClean="0"/>
                    </a:p>
                    <a:p>
                      <a:pPr algn="ctr"/>
                      <a:endParaRPr lang="en-US" altLang="ko-KR" b="1" dirty="0" smtClean="0"/>
                    </a:p>
                    <a:p>
                      <a:pPr algn="ctr"/>
                      <a:endParaRPr lang="en-US" altLang="ko-KR" b="1" dirty="0" smtClean="0"/>
                    </a:p>
                    <a:p>
                      <a:pPr algn="ctr"/>
                      <a:r>
                        <a:rPr lang="ko-KR" altLang="en-US" b="1" dirty="0" smtClean="0"/>
                        <a:t>심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더블 패스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오른손을 수직으로 올리며 호각을 </a:t>
                      </a: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분 후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왼손을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45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도 위쪽으로 들어 약지와 중지를 펴 보인 후 던지는 동작을 한 후 콜 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.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963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점프 볼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호각을 길게 불며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양손을 앞으로 뻗어 양손 엄지손가락을 세운다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.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77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일시 중지</a:t>
                      </a:r>
                      <a:endParaRPr lang="ko-KR" altLang="en-US" sz="1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호각을 짧게 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번 불며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왼 손바닥을 수평으로 하고 밑에 오른손을 수직으로 세운다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77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경기 중 어디 </a:t>
                      </a: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벤 티지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호각 없이 오른손을 위로 수직으로 들고 주먹을 쥐어 돌린다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ko-KR" altLang="en-US" sz="3600" b="1" dirty="0" smtClean="0"/>
              <a:t> 피구</a:t>
            </a:r>
            <a:r>
              <a:rPr lang="en-US" altLang="ko-KR" sz="3600" b="1" dirty="0" smtClean="0"/>
              <a:t> </a:t>
            </a:r>
            <a:r>
              <a:rPr lang="en-US" altLang="ko-KR" sz="2800" b="1" dirty="0" smtClean="0"/>
              <a:t>(Dodge Ball)</a:t>
            </a:r>
            <a:r>
              <a:rPr lang="ko-KR" altLang="en-US" sz="2800" b="1" dirty="0" smtClean="0"/>
              <a:t> </a:t>
            </a:r>
            <a:r>
              <a:rPr lang="ko-KR" altLang="en-US" sz="3600" b="1" dirty="0" smtClean="0"/>
              <a:t>경기의 기본 심</a:t>
            </a:r>
            <a:r>
              <a:rPr lang="ko-KR" altLang="en-US" sz="2800" b="1" dirty="0" smtClean="0"/>
              <a:t> 선심  수신호  동작</a:t>
            </a:r>
            <a:r>
              <a:rPr lang="en-US" altLang="ko-KR" sz="2800" b="1" dirty="0" smtClean="0"/>
              <a:t> </a:t>
            </a:r>
            <a:endParaRPr lang="ko-KR" altLang="en-US" sz="28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14282" y="1357299"/>
          <a:ext cx="8710101" cy="3660086"/>
        </p:xfrm>
        <a:graphic>
          <a:graphicData uri="http://schemas.openxmlformats.org/drawingml/2006/table">
            <a:tbl>
              <a:tblPr/>
              <a:tblGrid>
                <a:gridCol w="857256"/>
                <a:gridCol w="2071702"/>
                <a:gridCol w="5781143"/>
              </a:tblGrid>
              <a:tr h="6055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      심판</a:t>
                      </a:r>
                      <a:endParaRPr lang="ko-KR" alt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                     파 울 명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                                                                              수신호  동작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479">
                <a:tc rowSpan="4">
                  <a:txBody>
                    <a:bodyPr/>
                    <a:lstStyle/>
                    <a:p>
                      <a:pPr latinLnBrk="1"/>
                      <a:endParaRPr lang="en-US" altLang="ko-KR" b="1" dirty="0" smtClean="0"/>
                    </a:p>
                    <a:p>
                      <a:pPr latinLnBrk="1"/>
                      <a:endParaRPr lang="en-US" altLang="ko-KR" b="1" dirty="0" smtClean="0"/>
                    </a:p>
                    <a:p>
                      <a:pPr algn="ctr" latinLnBrk="1"/>
                      <a:r>
                        <a:rPr lang="ko-KR" altLang="en-US" b="1" dirty="0" smtClean="0"/>
                        <a:t>선</a:t>
                      </a:r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endParaRPr lang="en-US" altLang="ko-KR" b="1" dirty="0" smtClean="0"/>
                    </a:p>
                    <a:p>
                      <a:pPr algn="ctr" latinLnBrk="1"/>
                      <a:r>
                        <a:rPr lang="ko-KR" altLang="en-US" b="1" dirty="0" smtClean="0"/>
                        <a:t>심</a:t>
                      </a:r>
                      <a:endParaRPr lang="ko-KR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오버 라인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오른손 깃발을 수직으로 들고 주심의 휘슬 후 선수를 왼손으로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굴림"/>
                        </a:rPr>
                        <a:t>가르키고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라인을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굴림"/>
                        </a:rPr>
                        <a:t>가르킨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 후 콜 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47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홀 </a:t>
                      </a:r>
                      <a:r>
                        <a:rPr lang="ko-KR" altLang="en-US" sz="1800" b="1" dirty="0" err="1" smtClean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딩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오른손 깃발을 수직으로 들고 주심의 휘슬 후 선수를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굴림"/>
                        </a:rPr>
                        <a:t>가르키고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 후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왼손을 가슴 앞으로 당기며 콜 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47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원 터치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오른손 깃발을 수직으로 들고 주심의 휘슬 후 선수를 </a:t>
                      </a: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가르키고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 후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, 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왼손을 깃발 위에 대며 콜 한다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43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노 터치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오른손 깃발을 수직으로 든다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.(</a:t>
                      </a: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콜 없음</a:t>
                      </a: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굴림"/>
                          <a:ea typeface="굴림"/>
                        </a:rPr>
                        <a:t>)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214282" y="5000636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► 선심의 깃발 신호 시 주심이 볼 수 있게 다른 선심들도 같이 깃발을 올려 준다</a:t>
            </a:r>
            <a:r>
              <a:rPr lang="en-US" altLang="ko-KR" b="1" dirty="0" smtClean="0"/>
              <a:t>.   </a:t>
            </a:r>
            <a:r>
              <a:rPr lang="ko-KR" altLang="en-US" b="1" dirty="0" smtClean="0"/>
              <a:t>►부심의 주요 역할                                                                                  </a:t>
            </a:r>
            <a:r>
              <a:rPr lang="en-US" altLang="ko-KR" b="1" dirty="0" smtClean="0"/>
              <a:t>1)</a:t>
            </a:r>
            <a:r>
              <a:rPr lang="ko-KR" altLang="en-US" b="1" dirty="0" smtClean="0"/>
              <a:t>센터라인에 관한 것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오버라인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홀딩 등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en-US" altLang="ko-KR" b="1" dirty="0" smtClean="0"/>
              <a:t>2)</a:t>
            </a:r>
            <a:r>
              <a:rPr lang="ko-KR" altLang="en-US" b="1" dirty="0" smtClean="0"/>
              <a:t>주심의 보좌</a:t>
            </a:r>
            <a:r>
              <a:rPr lang="en-US" altLang="ko-KR" b="1" dirty="0" smtClean="0"/>
              <a:t>.(</a:t>
            </a:r>
            <a:r>
              <a:rPr lang="ko-KR" altLang="en-US" b="1" dirty="0" smtClean="0"/>
              <a:t>주심과의 확인은 꼭 시선을 맞추고 할 것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en-US" altLang="ko-KR" b="1" dirty="0" smtClean="0"/>
              <a:t>3)</a:t>
            </a:r>
            <a:r>
              <a:rPr lang="ko-KR" altLang="en-US" b="1" dirty="0" smtClean="0"/>
              <a:t>시합 개시 할 때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및 시합 종료 시에 인원수 및 유니폼의 등 번호를 확인 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주심과 서로 확인</a:t>
            </a:r>
            <a:r>
              <a:rPr lang="en-US" altLang="ko-KR" b="1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                                                           </a:t>
            </a:r>
            <a:r>
              <a:rPr lang="ko-KR" altLang="en-US" sz="4000" b="1" dirty="0" smtClean="0"/>
              <a:t> 피구</a:t>
            </a:r>
            <a:r>
              <a:rPr lang="en-US" altLang="ko-KR" sz="3100" b="1" dirty="0" smtClean="0"/>
              <a:t>(Dodge ball) </a:t>
            </a:r>
            <a:r>
              <a:rPr lang="ko-KR" altLang="en-US" sz="4000" b="1" dirty="0" smtClean="0"/>
              <a:t>경기장의</a:t>
            </a:r>
            <a:r>
              <a:rPr lang="ko-KR" altLang="en-US" b="1" dirty="0" smtClean="0"/>
              <a:t> </a:t>
            </a:r>
            <a:r>
              <a:rPr lang="ko-KR" altLang="en-US" sz="4000" b="1" dirty="0" smtClean="0"/>
              <a:t>규격 </a:t>
            </a:r>
            <a:r>
              <a:rPr lang="en-US" altLang="ko-KR" sz="4000" b="1" dirty="0" smtClean="0"/>
              <a:t>1.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 </a:t>
            </a:r>
            <a:r>
              <a:rPr lang="ko-KR" altLang="en-US" sz="1800" b="1" dirty="0" smtClean="0"/>
              <a:t>경기장의 모든 라인은 외곽 최종 라인의 수직선을 최종한계로 한다</a:t>
            </a:r>
            <a:r>
              <a:rPr lang="en-US" altLang="ko-KR" sz="1800" b="1" dirty="0" smtClean="0"/>
              <a:t>.</a:t>
            </a:r>
          </a:p>
          <a:p>
            <a:endParaRPr lang="ko-KR" altLang="en-US" sz="1800" dirty="0" smtClean="0"/>
          </a:p>
          <a:p>
            <a:r>
              <a:rPr lang="ko-KR" altLang="en-US" sz="1800" b="1" dirty="0" smtClean="0"/>
              <a:t>경기장의 두 인접 지역 사이의 선은 색상의 차이로 구별할 수 있다</a:t>
            </a:r>
            <a:r>
              <a:rPr lang="en-US" altLang="ko-KR" sz="1800" b="1" dirty="0" smtClean="0"/>
              <a:t>. </a:t>
            </a:r>
            <a:r>
              <a:rPr lang="ko-KR" altLang="en-US" sz="1800" b="1" dirty="0" smtClean="0"/>
              <a:t>센터 라인은 두 사이드 라인의 중간지점을 연결하는 선이다</a:t>
            </a:r>
            <a:r>
              <a:rPr lang="en-US" altLang="ko-KR" sz="1800" b="1" dirty="0" smtClean="0"/>
              <a:t>.</a:t>
            </a:r>
            <a:endParaRPr lang="ko-KR" altLang="en-US" sz="1800" dirty="0" smtClean="0"/>
          </a:p>
          <a:p>
            <a:pPr>
              <a:buNone/>
            </a:pPr>
            <a:endParaRPr lang="ko-KR" altLang="en-US" sz="18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142976" y="378619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u="sng" dirty="0" err="1" smtClean="0"/>
              <a:t>초등부</a:t>
            </a:r>
            <a:r>
              <a:rPr lang="ko-KR" altLang="en-US" b="1" u="sng" dirty="0" smtClean="0"/>
              <a:t> 경기장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429256" y="3786190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u="sng" dirty="0" smtClean="0"/>
              <a:t>중등</a:t>
            </a:r>
            <a:r>
              <a:rPr lang="en-US" altLang="ko-KR" b="1" u="sng" dirty="0" smtClean="0"/>
              <a:t>,</a:t>
            </a:r>
            <a:r>
              <a:rPr lang="ko-KR" altLang="en-US" b="1" u="sng" dirty="0" smtClean="0"/>
              <a:t>고등</a:t>
            </a:r>
            <a:r>
              <a:rPr lang="en-US" altLang="ko-KR" b="1" u="sng" dirty="0" smtClean="0"/>
              <a:t>, </a:t>
            </a:r>
            <a:r>
              <a:rPr lang="ko-KR" altLang="en-US" b="1" u="sng" dirty="0" smtClean="0"/>
              <a:t>대학</a:t>
            </a:r>
            <a:r>
              <a:rPr lang="en-US" altLang="ko-KR" b="1" u="sng" dirty="0" smtClean="0"/>
              <a:t>, </a:t>
            </a:r>
            <a:r>
              <a:rPr lang="ko-KR" altLang="en-US" b="1" u="sng" dirty="0" smtClean="0"/>
              <a:t>일반부 경기장</a:t>
            </a:r>
            <a:endParaRPr lang="ko-KR" alt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72260664" descr="EMB000008e84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4214842" cy="2643206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5" name="_x91330232" descr="EMB000008e84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448944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                                           </a:t>
            </a:r>
            <a:r>
              <a:rPr lang="ko-KR" altLang="en-US" sz="4000" b="1" dirty="0" smtClean="0"/>
              <a:t> 피구</a:t>
            </a:r>
            <a:r>
              <a:rPr lang="en-US" altLang="ko-KR" sz="3100" b="1" dirty="0" smtClean="0"/>
              <a:t>(Dodge ball) </a:t>
            </a:r>
            <a:r>
              <a:rPr lang="ko-KR" altLang="en-US" sz="4000" b="1" dirty="0" smtClean="0"/>
              <a:t>경기장의 규격 </a:t>
            </a:r>
            <a:r>
              <a:rPr lang="en-US" altLang="ko-KR" sz="4000" b="1" dirty="0" smtClean="0"/>
              <a:t>2.</a:t>
            </a:r>
            <a:r>
              <a:rPr lang="ko-KR" altLang="en-US" sz="4000" dirty="0" smtClean="0"/>
              <a:t/>
            </a:r>
            <a:br>
              <a:rPr lang="ko-KR" altLang="en-US" sz="4000" dirty="0" smtClean="0"/>
            </a:b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/>
              <a:t>  </a:t>
            </a:r>
            <a:r>
              <a:rPr lang="en-US" altLang="ko-KR" sz="1800" b="1" dirty="0" smtClean="0"/>
              <a:t>(1) </a:t>
            </a:r>
            <a:r>
              <a:rPr lang="ko-KR" altLang="en-US" sz="1800" b="1" dirty="0" smtClean="0"/>
              <a:t>경기장 표면 </a:t>
            </a:r>
            <a:endParaRPr lang="en-US" altLang="ko-KR" sz="1800" b="1" dirty="0" smtClean="0"/>
          </a:p>
          <a:p>
            <a:pPr>
              <a:buNone/>
            </a:pPr>
            <a:r>
              <a:rPr lang="ko-KR" altLang="en-US" sz="1800" b="1" dirty="0" smtClean="0"/>
              <a:t>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대회 규정에 따라서 실내체육관 또는 그와 동등한 바닥 위에서 경기할 수 있다</a:t>
            </a:r>
            <a:r>
              <a:rPr lang="en-US" altLang="ko-KR" sz="1800" b="1" dirty="0" smtClean="0"/>
              <a:t>.</a:t>
            </a:r>
          </a:p>
          <a:p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(2) </a:t>
            </a:r>
            <a:r>
              <a:rPr lang="ko-KR" altLang="en-US" sz="1800" b="1" dirty="0" smtClean="0"/>
              <a:t>경기장 규격</a:t>
            </a:r>
            <a:endParaRPr lang="en-US" altLang="ko-KR" sz="1800" b="1" dirty="0" smtClean="0"/>
          </a:p>
          <a:p>
            <a:pPr>
              <a:buNone/>
            </a:pPr>
            <a:r>
              <a:rPr lang="ko-KR" altLang="en-US" sz="1800" b="1" dirty="0" smtClean="0"/>
              <a:t>   ① 경기장규격 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내야</a:t>
            </a:r>
            <a:r>
              <a:rPr lang="en-US" altLang="ko-KR" sz="1800" b="1" dirty="0" smtClean="0"/>
              <a:t>)                                                                           - </a:t>
            </a:r>
            <a:r>
              <a:rPr lang="ko-KR" altLang="en-US" sz="1800" b="1" dirty="0" smtClean="0"/>
              <a:t>경기장은 반드시 직사각형이어야 한다</a:t>
            </a:r>
            <a:r>
              <a:rPr lang="en-US" altLang="ko-KR" sz="1800" b="1" dirty="0" smtClean="0"/>
              <a:t>.                                                 - </a:t>
            </a:r>
            <a:r>
              <a:rPr lang="ko-KR" altLang="en-US" sz="1800" b="1" dirty="0" smtClean="0"/>
              <a:t>길이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최소 </a:t>
            </a:r>
            <a:r>
              <a:rPr lang="en-US" altLang="ko-KR" sz="1800" b="1" dirty="0" smtClean="0"/>
              <a:t>20m</a:t>
            </a:r>
            <a:r>
              <a:rPr lang="ko-KR" altLang="en-US" sz="1800" b="1" dirty="0" smtClean="0"/>
              <a:t>이상 이어야 한다</a:t>
            </a:r>
            <a:r>
              <a:rPr lang="en-US" altLang="ko-KR" sz="1800" b="1" dirty="0" smtClean="0"/>
              <a:t>.                                                        - </a:t>
            </a:r>
            <a:r>
              <a:rPr lang="ko-KR" altLang="en-US" sz="1800" b="1" dirty="0" smtClean="0"/>
              <a:t>너비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폭</a:t>
            </a:r>
            <a:r>
              <a:rPr lang="en-US" altLang="ko-KR" sz="1800" b="1" dirty="0" smtClean="0"/>
              <a:t>): </a:t>
            </a:r>
            <a:r>
              <a:rPr lang="ko-KR" altLang="en-US" sz="1800" b="1" dirty="0" smtClean="0"/>
              <a:t>최소 </a:t>
            </a:r>
            <a:r>
              <a:rPr lang="en-US" altLang="ko-KR" sz="1800" b="1" dirty="0" smtClean="0"/>
              <a:t>10m</a:t>
            </a:r>
            <a:r>
              <a:rPr lang="ko-KR" altLang="en-US" sz="1800" b="1" dirty="0" smtClean="0"/>
              <a:t>이상 이어야 한다</a:t>
            </a:r>
            <a:r>
              <a:rPr lang="en-US" altLang="ko-KR" sz="1800" b="1" dirty="0" smtClean="0"/>
              <a:t>.</a:t>
            </a:r>
          </a:p>
          <a:p>
            <a:pPr>
              <a:buNone/>
            </a:pPr>
            <a:endParaRPr lang="en-US" altLang="ko-KR" sz="1800" b="1" dirty="0" smtClean="0"/>
          </a:p>
          <a:p>
            <a:pPr>
              <a:buNone/>
            </a:pPr>
            <a:r>
              <a:rPr lang="ko-KR" altLang="en-US" sz="1800" b="1" dirty="0" smtClean="0"/>
              <a:t>   ② 경기장규격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외야</a:t>
            </a:r>
            <a:r>
              <a:rPr lang="en-US" altLang="ko-KR" sz="1800" b="1" dirty="0" smtClean="0"/>
              <a:t>)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내야를 기준으로 좌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우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뒤 등을 </a:t>
            </a:r>
            <a:r>
              <a:rPr lang="en-US" altLang="ko-KR" sz="1800" b="1" dirty="0" smtClean="0"/>
              <a:t>3m</a:t>
            </a:r>
            <a:r>
              <a:rPr lang="ko-KR" altLang="en-US" sz="1800" b="1" dirty="0" smtClean="0"/>
              <a:t>로 한다</a:t>
            </a:r>
            <a:r>
              <a:rPr lang="en-US" altLang="ko-KR" sz="1800" b="1" dirty="0" smtClean="0"/>
              <a:t>.                                          - </a:t>
            </a:r>
            <a:r>
              <a:rPr lang="ko-KR" altLang="en-US" sz="1800" b="1" dirty="0" smtClean="0"/>
              <a:t>경기장은 선을 그어 표시한다</a:t>
            </a:r>
            <a:r>
              <a:rPr lang="en-US" altLang="ko-KR" sz="1800" b="1" dirty="0" smtClean="0"/>
              <a:t>.                                                                          - </a:t>
            </a:r>
            <a:r>
              <a:rPr lang="ko-KR" altLang="en-US" sz="1800" b="1" dirty="0" smtClean="0"/>
              <a:t>경계선은 각 지역의 넓이에 포함된다</a:t>
            </a:r>
            <a:r>
              <a:rPr lang="en-US" altLang="ko-KR" sz="1800" b="1" dirty="0" smtClean="0"/>
              <a:t>.                                                   - </a:t>
            </a:r>
            <a:r>
              <a:rPr lang="ko-KR" altLang="en-US" sz="1800" b="1" dirty="0" smtClean="0"/>
              <a:t>경계선은 터치라인이라 한다</a:t>
            </a:r>
            <a:r>
              <a:rPr lang="en-US" altLang="ko-KR" sz="1800" b="1" dirty="0" smtClean="0"/>
              <a:t>.                                                                              - </a:t>
            </a:r>
            <a:r>
              <a:rPr lang="ko-KR" altLang="en-US" sz="1800" b="1" dirty="0" smtClean="0"/>
              <a:t>모든 선의 폭은 </a:t>
            </a:r>
            <a:r>
              <a:rPr lang="en-US" altLang="ko-KR" sz="1800" b="1" dirty="0" smtClean="0"/>
              <a:t>10cm</a:t>
            </a:r>
            <a:r>
              <a:rPr lang="ko-KR" altLang="en-US" sz="1800" b="1" dirty="0" smtClean="0"/>
              <a:t>를 넘지 않아야 한다</a:t>
            </a:r>
            <a:r>
              <a:rPr lang="en-US" altLang="ko-KR" sz="1800" b="1" dirty="0" smtClean="0"/>
              <a:t>.                                                            - </a:t>
            </a:r>
            <a:r>
              <a:rPr lang="ko-KR" altLang="en-US" sz="1800" b="1" dirty="0" smtClean="0"/>
              <a:t>경기장은 중앙선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하프 라인</a:t>
            </a:r>
            <a:r>
              <a:rPr lang="en-US" altLang="ko-KR" sz="1800" b="1" dirty="0" smtClean="0"/>
              <a:t>)</a:t>
            </a:r>
            <a:r>
              <a:rPr lang="ko-KR" altLang="en-US" sz="1800" b="1" dirty="0" smtClean="0"/>
              <a:t>에 의하여 둘로 나누어진다</a:t>
            </a:r>
            <a:r>
              <a:rPr lang="en-US" altLang="ko-KR" sz="1800" b="1" dirty="0" smtClean="0"/>
              <a:t>.                                                 - </a:t>
            </a:r>
            <a:r>
              <a:rPr lang="ko-KR" altLang="en-US" sz="1800" b="1" dirty="0" smtClean="0"/>
              <a:t>센터 마크는 중앙선의 가운데 지점에 표시한다</a:t>
            </a:r>
            <a:r>
              <a:rPr lang="en-US" altLang="ko-KR" sz="1800" b="1" dirty="0" smtClean="0"/>
              <a:t>.                                                       - </a:t>
            </a:r>
            <a:r>
              <a:rPr lang="ko-KR" altLang="en-US" sz="1800" b="1" dirty="0" smtClean="0"/>
              <a:t>센터 서클은 </a:t>
            </a:r>
            <a:r>
              <a:rPr lang="en-US" altLang="ko-KR" sz="1800" b="1" dirty="0" smtClean="0"/>
              <a:t>3m </a:t>
            </a:r>
            <a:r>
              <a:rPr lang="ko-KR" altLang="en-US" sz="1800" b="1" dirty="0" smtClean="0"/>
              <a:t>원을 그려 표시한다</a:t>
            </a:r>
            <a:r>
              <a:rPr lang="en-US" altLang="ko-KR" sz="1800" b="1" dirty="0" smtClean="0"/>
              <a:t>.</a:t>
            </a:r>
            <a:endParaRPr lang="ko-KR" altLang="en-US" sz="1800" dirty="0" smtClean="0"/>
          </a:p>
          <a:p>
            <a:pPr>
              <a:buNone/>
            </a:pPr>
            <a:endParaRPr lang="ko-KR" alt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                                                             </a:t>
            </a:r>
            <a:r>
              <a:rPr lang="ko-KR" altLang="en-US" sz="4000" b="1" dirty="0" smtClean="0"/>
              <a:t>피구</a:t>
            </a:r>
            <a:r>
              <a:rPr lang="en-US" altLang="ko-KR" sz="3600" b="1" dirty="0" smtClean="0"/>
              <a:t>(Dodge Ball) </a:t>
            </a:r>
            <a:r>
              <a:rPr lang="ko-KR" altLang="en-US" sz="4000" b="1" dirty="0" smtClean="0"/>
              <a:t>경기의 인원수 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2844" y="1285860"/>
            <a:ext cx="535785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400" b="1" dirty="0" smtClean="0"/>
              <a:t>  (1) </a:t>
            </a:r>
            <a:r>
              <a:rPr lang="ko-KR" altLang="en-US" sz="1400" b="1" dirty="0" smtClean="0"/>
              <a:t>선수경기는 각각 </a:t>
            </a:r>
            <a:r>
              <a:rPr lang="en-US" altLang="ko-KR" sz="1400" b="1" dirty="0" smtClean="0"/>
              <a:t>12</a:t>
            </a:r>
            <a:r>
              <a:rPr lang="ko-KR" altLang="en-US" sz="1400" b="1" dirty="0" smtClean="0"/>
              <a:t>명으로 구성된 두 팀에 의해서 플레이 된다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어느 팀이라도 </a:t>
            </a:r>
            <a:r>
              <a:rPr lang="en-US" altLang="ko-KR" sz="1400" b="1" dirty="0" smtClean="0"/>
              <a:t>7</a:t>
            </a:r>
            <a:r>
              <a:rPr lang="ko-KR" altLang="en-US" sz="1400" b="1" dirty="0" smtClean="0"/>
              <a:t>명보다 적을 때에는 경기를 개시 할 수 없다</a:t>
            </a:r>
            <a:r>
              <a:rPr lang="en-US" altLang="ko-KR" sz="1400" b="1" dirty="0" smtClean="0"/>
              <a:t>.(</a:t>
            </a:r>
            <a:r>
              <a:rPr lang="ko-KR" altLang="en-US" sz="1400" b="1" dirty="0" smtClean="0"/>
              <a:t>단 </a:t>
            </a:r>
            <a:r>
              <a:rPr lang="en-US" altLang="ko-KR" sz="1400" b="1" dirty="0" smtClean="0"/>
              <a:t>7</a:t>
            </a:r>
            <a:r>
              <a:rPr lang="ko-KR" altLang="en-US" sz="1400" b="1" dirty="0" smtClean="0"/>
              <a:t>인제</a:t>
            </a:r>
            <a:r>
              <a:rPr lang="en-US" altLang="ko-KR" sz="1400" b="1" dirty="0" smtClean="0"/>
              <a:t>,15</a:t>
            </a:r>
            <a:r>
              <a:rPr lang="ko-KR" altLang="en-US" sz="1400" b="1" dirty="0" smtClean="0"/>
              <a:t>인제 피구는 제외</a:t>
            </a:r>
            <a:r>
              <a:rPr lang="en-US" altLang="ko-KR" sz="1400" b="1" dirty="0" smtClean="0"/>
              <a:t>)</a:t>
            </a:r>
            <a:endParaRPr lang="ko-KR" altLang="en-US" sz="1400" dirty="0" smtClean="0"/>
          </a:p>
          <a:p>
            <a:pPr>
              <a:buNone/>
            </a:pPr>
            <a:r>
              <a:rPr lang="en-US" altLang="ko-KR" sz="1400" b="1" dirty="0" smtClean="0"/>
              <a:t>  (2) </a:t>
            </a:r>
            <a:r>
              <a:rPr lang="ko-KR" altLang="en-US" sz="1400" b="1" dirty="0" smtClean="0"/>
              <a:t>공식 경기                                                                                                    </a:t>
            </a:r>
            <a:r>
              <a:rPr lang="en-US" altLang="ko-KR" sz="1400" b="1" dirty="0" smtClean="0"/>
              <a:t>- </a:t>
            </a:r>
            <a:r>
              <a:rPr lang="ko-KR" altLang="en-US" sz="1400" b="1" dirty="0" smtClean="0"/>
              <a:t>공식 경기에서는 경기 중 최대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명까지 교체할 수 있다</a:t>
            </a:r>
            <a:r>
              <a:rPr lang="en-US" altLang="ko-KR" sz="1400" b="1" dirty="0" smtClean="0"/>
              <a:t>.                                                  - </a:t>
            </a:r>
            <a:r>
              <a:rPr lang="ko-KR" altLang="en-US" sz="1400" b="1" dirty="0" smtClean="0"/>
              <a:t>교체 요원의 수는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명에서 최대 </a:t>
            </a:r>
            <a:r>
              <a:rPr lang="en-US" altLang="ko-KR" sz="1400" b="1" dirty="0" smtClean="0"/>
              <a:t>5</a:t>
            </a:r>
            <a:r>
              <a:rPr lang="ko-KR" altLang="en-US" sz="1400" b="1" dirty="0" smtClean="0"/>
              <a:t>명인데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몇 명을 지명할 수 있는지는 대회 규정에 따라야 한다</a:t>
            </a:r>
            <a:r>
              <a:rPr lang="en-US" altLang="ko-KR" sz="1400" b="1" dirty="0" smtClean="0"/>
              <a:t>. </a:t>
            </a:r>
            <a:endParaRPr lang="ko-KR" altLang="en-US" sz="1400" dirty="0" smtClean="0"/>
          </a:p>
          <a:p>
            <a:pPr>
              <a:buNone/>
            </a:pPr>
            <a:r>
              <a:rPr lang="en-US" altLang="ko-KR" sz="1400" b="1" dirty="0" smtClean="0"/>
              <a:t>  (3) </a:t>
            </a:r>
            <a:r>
              <a:rPr lang="ko-KR" altLang="en-US" sz="1400" b="1" dirty="0" smtClean="0"/>
              <a:t>모든 경기                                                                                                     </a:t>
            </a:r>
            <a:r>
              <a:rPr lang="en-US" altLang="ko-KR" sz="1400" b="1" dirty="0" smtClean="0"/>
              <a:t>- </a:t>
            </a:r>
            <a:r>
              <a:rPr lang="ko-KR" altLang="en-US" sz="1400" b="1" dirty="0" smtClean="0"/>
              <a:t>모든 경기에서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교체 선수 명단은 경기 개시 전에 주심에게 제출해야 한다</a:t>
            </a:r>
            <a:r>
              <a:rPr lang="en-US" altLang="ko-KR" sz="1400" b="1" dirty="0" smtClean="0"/>
              <a:t>.                                                            - </a:t>
            </a:r>
            <a:r>
              <a:rPr lang="ko-KR" altLang="en-US" sz="1400" b="1" dirty="0" smtClean="0"/>
              <a:t>명단에 기재되지 않은 교체 선수는 경기에 참여할 수 없다</a:t>
            </a:r>
            <a:r>
              <a:rPr lang="en-US" altLang="ko-KR" sz="1400" b="1" dirty="0" smtClean="0"/>
              <a:t>.</a:t>
            </a:r>
            <a:endParaRPr lang="ko-KR" altLang="en-US" sz="1400" dirty="0" smtClean="0"/>
          </a:p>
          <a:p>
            <a:pPr>
              <a:buNone/>
            </a:pPr>
            <a:r>
              <a:rPr lang="en-US" altLang="ko-KR" sz="1400" b="1" dirty="0" smtClean="0"/>
              <a:t>  (4) </a:t>
            </a:r>
            <a:r>
              <a:rPr lang="ko-KR" altLang="en-US" sz="1400" b="1" dirty="0" smtClean="0"/>
              <a:t>교체 절차                                                                                                         </a:t>
            </a:r>
            <a:r>
              <a:rPr lang="en-US" altLang="ko-KR" sz="1400" b="1" dirty="0" smtClean="0"/>
              <a:t>- </a:t>
            </a:r>
            <a:r>
              <a:rPr lang="ko-KR" altLang="en-US" sz="1400" b="1" dirty="0" smtClean="0"/>
              <a:t>경기자를 교체 선수로 교체하기 위해서는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다음 조건들을 준수해야 한다</a:t>
            </a:r>
            <a:r>
              <a:rPr lang="en-US" altLang="ko-KR" sz="1400" b="1" dirty="0" smtClean="0"/>
              <a:t>.                                                                     * </a:t>
            </a:r>
            <a:r>
              <a:rPr lang="ko-KR" altLang="en-US" sz="1400" b="1" dirty="0" smtClean="0"/>
              <a:t>주심은 교체하기 전에 교체 의사를 통보 받아야 한다</a:t>
            </a:r>
            <a:r>
              <a:rPr lang="en-US" altLang="ko-KR" sz="1400" b="1" dirty="0" smtClean="0"/>
              <a:t>.                                          * </a:t>
            </a:r>
            <a:r>
              <a:rPr lang="ko-KR" altLang="en-US" sz="1400" b="1" dirty="0" smtClean="0"/>
              <a:t>교체 선수는 교체되어 나가는 선수가 경기장을 떠난 뒤 주심의 신호를 받은 후 경기장에 입장한다</a:t>
            </a:r>
            <a:r>
              <a:rPr lang="en-US" altLang="ko-KR" sz="1400" b="1" dirty="0" smtClean="0"/>
              <a:t>.                                                                                                </a:t>
            </a:r>
            <a:r>
              <a:rPr lang="ko-KR" altLang="en-US" sz="1400" b="1" dirty="0" smtClean="0"/>
              <a:t>* 교체 선수는 경기가 중단 되었을 때 경기장의 중앙선에서만 입장한다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                                                                    * 교체되어 나온 경기자는 잔여 시간의 경기에 더 이상 참여하지 못한다</a:t>
            </a:r>
            <a:r>
              <a:rPr lang="en-US" altLang="ko-KR" sz="1400" b="1" dirty="0" smtClean="0"/>
              <a:t>.                                                                * </a:t>
            </a:r>
            <a:r>
              <a:rPr lang="ko-KR" altLang="en-US" sz="1400" b="1" dirty="0" smtClean="0"/>
              <a:t>모든 교체 선수들은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경기에 참여하든 아니하든 주심의 권위와 권한에 복종해야 한다</a:t>
            </a:r>
            <a:r>
              <a:rPr lang="en-US" altLang="ko-KR" sz="1400" b="1" dirty="0" smtClean="0"/>
              <a:t>.</a:t>
            </a:r>
            <a:endParaRPr lang="ko-KR" altLang="en-US" sz="1400" dirty="0" smtClean="0"/>
          </a:p>
          <a:p>
            <a:endParaRPr lang="en-US" altLang="ko-KR" sz="1400" b="1" dirty="0" smtClean="0"/>
          </a:p>
          <a:p>
            <a:endParaRPr lang="ko-KR" altLang="en-US" sz="1400" dirty="0"/>
          </a:p>
        </p:txBody>
      </p:sp>
      <p:pic>
        <p:nvPicPr>
          <p:cNvPr id="75778" name="Picture 2" descr="http://cfile292.uf.daum.net/image/1810E2044BC42A41578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357298"/>
            <a:ext cx="335755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                                                          피구</a:t>
            </a:r>
            <a:r>
              <a:rPr lang="en-US" altLang="ko-KR" sz="3100" b="1" dirty="0" smtClean="0"/>
              <a:t>(Dodge Ball) </a:t>
            </a:r>
            <a:r>
              <a:rPr lang="ko-KR" altLang="en-US" b="1" dirty="0" smtClean="0"/>
              <a:t>경기시간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b="1" dirty="0" smtClean="0"/>
              <a:t>  (1) </a:t>
            </a:r>
            <a:r>
              <a:rPr lang="ko-KR" altLang="en-US" sz="2000" b="1" dirty="0" smtClean="0"/>
              <a:t>경기 시간  </a:t>
            </a:r>
            <a:endParaRPr lang="en-US" altLang="ko-KR" sz="2000" b="1" dirty="0" smtClean="0"/>
          </a:p>
          <a:p>
            <a:pPr>
              <a:buNone/>
            </a:pPr>
            <a:r>
              <a:rPr lang="ko-KR" altLang="en-US" sz="2000" b="1" dirty="0" smtClean="0"/>
              <a:t>           </a:t>
            </a:r>
            <a:endParaRPr lang="en-US" altLang="ko-KR" sz="2000" b="1" dirty="0" smtClean="0"/>
          </a:p>
          <a:p>
            <a:pPr>
              <a:buNone/>
            </a:pPr>
            <a:r>
              <a:rPr lang="ko-KR" altLang="en-US" sz="2000" b="1" dirty="0" smtClean="0"/>
              <a:t>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경기는 주심과 참가한 두 팀이 상호 동의했을 때를 제외하고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예선 리그</a:t>
            </a:r>
            <a:r>
              <a:rPr lang="en-US" altLang="ko-KR" sz="1800" b="1" dirty="0" smtClean="0"/>
              <a:t>1SET 5</a:t>
            </a:r>
            <a:r>
              <a:rPr lang="ko-KR" altLang="en-US" sz="1800" b="1" dirty="0" smtClean="0"/>
              <a:t>분으로 하고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결선 토너먼트는 </a:t>
            </a:r>
            <a:r>
              <a:rPr lang="en-US" altLang="ko-KR" sz="1800" b="1" dirty="0" smtClean="0"/>
              <a:t>3SET 5</a:t>
            </a:r>
            <a:r>
              <a:rPr lang="ko-KR" altLang="en-US" sz="1800" b="1" dirty="0" smtClean="0"/>
              <a:t>분씩 한다</a:t>
            </a:r>
            <a:r>
              <a:rPr lang="en-US" altLang="ko-KR" sz="1800" b="1" dirty="0" smtClean="0"/>
              <a:t>.                             </a:t>
            </a:r>
          </a:p>
          <a:p>
            <a:pPr>
              <a:buNone/>
            </a:pPr>
            <a:r>
              <a:rPr lang="en-US" altLang="ko-KR" sz="1800" b="1" dirty="0" smtClean="0"/>
              <a:t>   - </a:t>
            </a:r>
            <a:r>
              <a:rPr lang="ko-KR" altLang="en-US" sz="1800" b="1" dirty="0" smtClean="0"/>
              <a:t>경기 시간 변경에 대한 동의는 반드시 경기 개시 전에 그리고 대회 규정에 의하여 승인되어야 한다</a:t>
            </a:r>
            <a:r>
              <a:rPr lang="en-US" altLang="ko-KR" sz="1800" b="1" dirty="0" smtClean="0"/>
              <a:t>.(</a:t>
            </a:r>
            <a:r>
              <a:rPr lang="ko-KR" altLang="en-US" sz="1800" b="1" dirty="0" smtClean="0"/>
              <a:t>예</a:t>
            </a:r>
            <a:r>
              <a:rPr lang="en-US" altLang="ko-KR" sz="1800" b="1" dirty="0" smtClean="0"/>
              <a:t>:</a:t>
            </a:r>
            <a:r>
              <a:rPr lang="ko-KR" altLang="en-US" sz="1800" b="1" dirty="0" smtClean="0"/>
              <a:t>경기환경의 불충분한 이유로 제한 될 경우</a:t>
            </a:r>
            <a:r>
              <a:rPr lang="en-US" altLang="ko-KR" sz="1800" b="1" dirty="0" smtClean="0"/>
              <a:t>) </a:t>
            </a:r>
          </a:p>
          <a:p>
            <a:pPr>
              <a:buNone/>
            </a:pPr>
            <a:endParaRPr lang="ko-KR" altLang="en-US" sz="1800" dirty="0" smtClean="0"/>
          </a:p>
          <a:p>
            <a:pPr>
              <a:buNone/>
            </a:pPr>
            <a:r>
              <a:rPr lang="en-US" altLang="ko-KR" sz="2000" b="1" dirty="0" smtClean="0"/>
              <a:t>  (2) </a:t>
            </a:r>
            <a:r>
              <a:rPr lang="ko-KR" altLang="en-US" sz="2000" b="1" dirty="0" smtClean="0"/>
              <a:t>하프 타임 휴식 </a:t>
            </a:r>
            <a:endParaRPr lang="en-US" altLang="ko-KR" sz="2000" b="1" dirty="0" smtClean="0"/>
          </a:p>
          <a:p>
            <a:pPr>
              <a:buNone/>
            </a:pPr>
            <a:r>
              <a:rPr lang="ko-KR" altLang="en-US" sz="2000" b="1" dirty="0" smtClean="0"/>
              <a:t>          </a:t>
            </a:r>
            <a:r>
              <a:rPr lang="en-US" altLang="ko-KR" sz="2000" b="1" dirty="0" smtClean="0"/>
              <a:t>                                                          </a:t>
            </a:r>
          </a:p>
          <a:p>
            <a:pPr>
              <a:buNone/>
            </a:pPr>
            <a:r>
              <a:rPr lang="en-US" altLang="ko-KR" sz="2000" b="1" dirty="0" smtClean="0"/>
              <a:t>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선수는 하프 타임 때 휴식을 취할 권리가 있다</a:t>
            </a:r>
            <a:r>
              <a:rPr lang="en-US" altLang="ko-KR" sz="1800" b="1" dirty="0" smtClean="0"/>
              <a:t>.                                             </a:t>
            </a:r>
          </a:p>
          <a:p>
            <a:pPr>
              <a:buNone/>
            </a:pPr>
            <a:r>
              <a:rPr lang="en-US" altLang="ko-KR" sz="1800" b="1" dirty="0" smtClean="0"/>
              <a:t>  - </a:t>
            </a:r>
            <a:r>
              <a:rPr lang="ko-KR" altLang="en-US" sz="1800" b="1" dirty="0" smtClean="0"/>
              <a:t>하프 타임 휴식은 </a:t>
            </a:r>
            <a:r>
              <a:rPr lang="en-US" altLang="ko-KR" sz="1800" b="1" dirty="0" smtClean="0"/>
              <a:t>5</a:t>
            </a:r>
            <a:r>
              <a:rPr lang="ko-KR" altLang="en-US" sz="1800" b="1" dirty="0" smtClean="0"/>
              <a:t>분을 초과해서는 안 된다</a:t>
            </a:r>
            <a:r>
              <a:rPr lang="en-US" altLang="ko-KR" sz="1800" b="1" dirty="0" smtClean="0"/>
              <a:t>.                                           </a:t>
            </a:r>
          </a:p>
          <a:p>
            <a:pPr>
              <a:buNone/>
            </a:pPr>
            <a:r>
              <a:rPr lang="en-US" altLang="ko-KR" sz="1800" b="1" dirty="0" smtClean="0"/>
              <a:t>  - </a:t>
            </a:r>
            <a:r>
              <a:rPr lang="ko-KR" altLang="en-US" sz="1800" b="1" dirty="0" smtClean="0"/>
              <a:t>대회 규정에 의해 하프 타임의 휴식 시간 유무를 규정한다</a:t>
            </a:r>
            <a:r>
              <a:rPr lang="en-US" altLang="ko-KR" sz="1800" b="1" dirty="0" smtClean="0"/>
              <a:t>.                                   </a:t>
            </a:r>
          </a:p>
          <a:p>
            <a:pPr>
              <a:buNone/>
            </a:pPr>
            <a:r>
              <a:rPr lang="en-US" altLang="ko-KR" sz="1800" b="1" dirty="0" smtClean="0"/>
              <a:t>  - </a:t>
            </a:r>
            <a:r>
              <a:rPr lang="ko-KR" altLang="en-US" sz="1800" b="1" dirty="0" smtClean="0"/>
              <a:t>하프 타임의 휴식 시간은 주심의 동의 하에서만 변경될 수 있다</a:t>
            </a:r>
            <a:r>
              <a:rPr lang="en-US" altLang="ko-KR" sz="1800" b="1" dirty="0" smtClean="0"/>
              <a:t>.</a:t>
            </a:r>
            <a:endParaRPr lang="ko-KR" altLang="en-US" sz="1800" dirty="0" smtClean="0"/>
          </a:p>
          <a:p>
            <a:endParaRPr lang="ko-KR" alt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ko-KR" altLang="en-US" sz="3600" b="1" dirty="0" smtClean="0"/>
              <a:t> 피구</a:t>
            </a:r>
            <a:r>
              <a:rPr lang="en-US" altLang="ko-KR" sz="3200" b="1" dirty="0" smtClean="0"/>
              <a:t>(Dodge Ball) </a:t>
            </a:r>
            <a:r>
              <a:rPr lang="ko-KR" altLang="en-US" sz="3600" b="1" dirty="0" smtClean="0"/>
              <a:t>경기의 득점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643050"/>
            <a:ext cx="5186370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1800" b="1" dirty="0" smtClean="0"/>
              <a:t>  (1) </a:t>
            </a:r>
            <a:r>
              <a:rPr lang="ko-KR" altLang="en-US" sz="1800" b="1" dirty="0" smtClean="0"/>
              <a:t>득점                                                                                            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득점을 한 팀이 경기규칙 위반이 없는 조건 하에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볼이 상대 내야 선수를 맞출 경우 득점으로 인정된다 </a:t>
            </a:r>
            <a:endParaRPr lang="en-US" altLang="ko-KR" sz="1800" b="1" dirty="0" smtClean="0"/>
          </a:p>
          <a:p>
            <a:pPr>
              <a:buNone/>
            </a:pP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(2) </a:t>
            </a:r>
            <a:r>
              <a:rPr lang="ko-KR" altLang="en-US" sz="1800" b="1" dirty="0" smtClean="0"/>
              <a:t>승리 팀                                                                                                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경기 중 더 많은 득점을 한 팀이 승자가 된다</a:t>
            </a:r>
            <a:r>
              <a:rPr lang="en-US" altLang="ko-KR" sz="1800" b="1" dirty="0" smtClean="0"/>
              <a:t>. (</a:t>
            </a:r>
            <a:r>
              <a:rPr lang="ko-KR" altLang="en-US" sz="1800" b="1" dirty="0" smtClean="0"/>
              <a:t>제한시간 안에 상대 내야 선수를 많이 아웃 시켜 경기 종료 후 내야선수가 많은 팀이 승리하게 된다</a:t>
            </a:r>
            <a:r>
              <a:rPr lang="en-US" altLang="ko-KR" sz="1800" b="1" dirty="0" smtClean="0"/>
              <a:t>) </a:t>
            </a:r>
          </a:p>
          <a:p>
            <a:pPr>
              <a:buNone/>
            </a:pP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(3) </a:t>
            </a:r>
            <a:r>
              <a:rPr lang="ko-KR" altLang="en-US" sz="1800" b="1" dirty="0" smtClean="0"/>
              <a:t>대회 규정 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대회 사정상 바뀔 수 있음</a:t>
            </a:r>
            <a:r>
              <a:rPr lang="en-US" altLang="ko-KR" sz="1800" b="1" dirty="0" smtClean="0"/>
              <a:t>)                                                             ► </a:t>
            </a:r>
            <a:r>
              <a:rPr lang="ko-KR" altLang="en-US" sz="1800" b="1" dirty="0" smtClean="0"/>
              <a:t>대회 규정에 의해 무승부로 끝난 경우 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우선순위</a:t>
            </a:r>
            <a:r>
              <a:rPr lang="en-US" altLang="ko-KR" sz="1800" b="1" dirty="0" smtClean="0"/>
              <a:t>)                                          * </a:t>
            </a:r>
            <a:r>
              <a:rPr lang="ko-KR" altLang="en-US" sz="1800" b="1" dirty="0" smtClean="0"/>
              <a:t>예선리그전                                                                                      </a:t>
            </a:r>
            <a:r>
              <a:rPr lang="en-US" altLang="ko-KR" sz="1800" b="1" dirty="0" smtClean="0"/>
              <a:t> ①</a:t>
            </a:r>
            <a:r>
              <a:rPr lang="ko-KR" altLang="en-US" sz="1800" b="1" dirty="0" smtClean="0"/>
              <a:t>내야에 남은 총 인원 수                                                                       ② 승자 승 </a:t>
            </a:r>
            <a:endParaRPr lang="ko-KR" altLang="en-US" sz="1800" dirty="0" smtClean="0"/>
          </a:p>
          <a:p>
            <a:r>
              <a:rPr lang="ko-KR" altLang="en-US" sz="1800" b="1" dirty="0" smtClean="0"/>
              <a:t>③ 예선 경기 총 파울 횟수</a:t>
            </a:r>
            <a:endParaRPr lang="ko-KR" altLang="en-US" sz="1800" dirty="0" smtClean="0"/>
          </a:p>
          <a:p>
            <a:r>
              <a:rPr lang="ko-KR" altLang="en-US" sz="1800" b="1" dirty="0" smtClean="0"/>
              <a:t>* </a:t>
            </a:r>
            <a:r>
              <a:rPr lang="ko-KR" altLang="en-US" sz="1800" b="1" dirty="0" err="1" smtClean="0"/>
              <a:t>토너먼트전</a:t>
            </a:r>
            <a:r>
              <a:rPr lang="ko-KR" altLang="en-US" sz="1800" b="1" dirty="0" smtClean="0"/>
              <a:t>                                                                                               </a:t>
            </a:r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연장전 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연장에서도 무승부일 경우 골든 볼로 결정</a:t>
            </a:r>
            <a:r>
              <a:rPr lang="en-US" altLang="ko-KR" sz="1800" b="1" dirty="0" smtClean="0"/>
              <a:t>)</a:t>
            </a:r>
            <a:endParaRPr lang="ko-KR" altLang="en-US" sz="1800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68609" name="Picture 1" descr="C:\Documents and Settings\Administrator\바탕 화면\대한피구협회서류\대한피구협회서류2\남양주피구대회사진2\YHN_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318609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/>
              <a:t>                                                         피구</a:t>
            </a:r>
            <a:r>
              <a:rPr lang="en-US" altLang="ko-KR" sz="3600" b="1" dirty="0" smtClean="0"/>
              <a:t>(Dodge Ball)</a:t>
            </a:r>
            <a:r>
              <a:rPr lang="ko-KR" altLang="en-US" b="1" dirty="0" smtClean="0"/>
              <a:t>의 규정 </a:t>
            </a:r>
            <a:r>
              <a:rPr lang="en-US" altLang="ko-KR" b="1" dirty="0" smtClean="0"/>
              <a:t>1.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214422"/>
            <a:ext cx="5757874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1800" b="1" dirty="0" smtClean="0"/>
              <a:t> </a:t>
            </a:r>
          </a:p>
          <a:p>
            <a:pPr>
              <a:buNone/>
            </a:pPr>
            <a:r>
              <a:rPr lang="en-US" altLang="ko-KR" sz="1800" b="1" dirty="0" smtClean="0"/>
              <a:t> 1. </a:t>
            </a:r>
            <a:r>
              <a:rPr lang="ko-KR" altLang="en-US" sz="1800" b="1" dirty="0" smtClean="0"/>
              <a:t>인원 정규경기의 한 팀의 인원은 </a:t>
            </a:r>
            <a:r>
              <a:rPr lang="en-US" altLang="ko-KR" sz="1800" b="1" dirty="0" smtClean="0"/>
              <a:t>12</a:t>
            </a:r>
            <a:r>
              <a:rPr lang="ko-KR" altLang="en-US" sz="1800" b="1" dirty="0" smtClean="0"/>
              <a:t>명으로 한다</a:t>
            </a:r>
            <a:r>
              <a:rPr lang="en-US" altLang="ko-KR" sz="1800" b="1" dirty="0" smtClean="0"/>
              <a:t>.    (</a:t>
            </a:r>
            <a:r>
              <a:rPr lang="ko-KR" altLang="en-US" sz="1800" b="1" dirty="0" smtClean="0"/>
              <a:t>단 상황에 따라 별도로 인원을 정할 수 있음</a:t>
            </a:r>
            <a:r>
              <a:rPr lang="en-US" altLang="ko-KR" sz="1800" b="1" dirty="0" smtClean="0"/>
              <a:t>)         </a:t>
            </a:r>
            <a:r>
              <a:rPr lang="ko-KR" altLang="en-US" sz="1800" b="1" dirty="0" smtClean="0"/>
              <a:t>교체선수 별도</a:t>
            </a:r>
            <a:r>
              <a:rPr lang="en-US" altLang="ko-KR" sz="1800" b="1" dirty="0" smtClean="0"/>
              <a:t>. 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2, </a:t>
            </a:r>
            <a:r>
              <a:rPr lang="ko-KR" altLang="en-US" sz="1800" b="1" dirty="0" smtClean="0"/>
              <a:t>점프 볼 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경기는 점프 볼로 시작합니다</a:t>
            </a:r>
            <a:r>
              <a:rPr lang="en-US" altLang="ko-KR" sz="1800" b="1" dirty="0" smtClean="0"/>
              <a:t>. </a:t>
            </a:r>
            <a:r>
              <a:rPr lang="ko-KR" altLang="en-US" sz="1800" b="1" dirty="0" smtClean="0"/>
              <a:t>점프 볼 후 내야에서 제</a:t>
            </a:r>
            <a:r>
              <a:rPr lang="en-US" altLang="ko-KR" sz="1800" b="1" dirty="0" smtClean="0"/>
              <a:t>1</a:t>
            </a:r>
            <a:r>
              <a:rPr lang="ko-KR" altLang="en-US" sz="1800" b="1" dirty="0" smtClean="0"/>
              <a:t>던지기 공격은 금지합니다</a:t>
            </a:r>
            <a:r>
              <a:rPr lang="en-US" altLang="ko-KR" sz="1800" b="1" dirty="0" smtClean="0"/>
              <a:t>.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한 번의 패스 후 공격할 수 있음</a:t>
            </a:r>
            <a:r>
              <a:rPr lang="en-US" altLang="ko-KR" sz="1800" b="1" dirty="0" smtClean="0"/>
              <a:t>. 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3, </a:t>
            </a:r>
            <a:r>
              <a:rPr lang="ko-KR" altLang="en-US" sz="1800" b="1" dirty="0" smtClean="0"/>
              <a:t>심판 판정 </a:t>
            </a:r>
            <a:endParaRPr lang="ko-KR" altLang="en-US" sz="1800" dirty="0" smtClean="0"/>
          </a:p>
          <a:p>
            <a:r>
              <a:rPr lang="ko-KR" altLang="en-US" sz="1800" b="1" dirty="0" smtClean="0"/>
              <a:t>경기 도중 심판에게 절대 항의 할 수 없다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4, </a:t>
            </a:r>
            <a:r>
              <a:rPr lang="ko-KR" altLang="en-US" sz="1800" b="1" dirty="0" smtClean="0"/>
              <a:t>공격 </a:t>
            </a:r>
            <a:endParaRPr lang="ko-KR" altLang="en-US" sz="1800" dirty="0" smtClean="0"/>
          </a:p>
          <a:p>
            <a:r>
              <a:rPr lang="en-US" altLang="ko-KR" sz="1800" b="1" dirty="0" smtClean="0"/>
              <a:t>1)</a:t>
            </a:r>
            <a:r>
              <a:rPr lang="ko-KR" altLang="en-US" sz="1800" b="1" dirty="0" smtClean="0"/>
              <a:t>상대편 선수가 던진 공을 노 바운드로 잡았을 경우 공격권을 가지고 온다</a:t>
            </a:r>
            <a:r>
              <a:rPr lang="en-US" altLang="ko-KR" sz="1800" b="1" dirty="0" smtClean="0"/>
              <a:t>. </a:t>
            </a:r>
            <a:endParaRPr lang="ko-KR" altLang="en-US" sz="1800" dirty="0" smtClean="0"/>
          </a:p>
          <a:p>
            <a:r>
              <a:rPr lang="en-US" altLang="ko-KR" sz="1800" b="1" dirty="0" smtClean="0"/>
              <a:t>2)</a:t>
            </a:r>
            <a:r>
              <a:rPr lang="ko-KR" altLang="en-US" sz="1800" b="1" dirty="0" smtClean="0"/>
              <a:t>상대편 선수가 던진 공이 노 바운드로 </a:t>
            </a:r>
            <a:r>
              <a:rPr lang="en-US" altLang="ko-KR" sz="1800" b="1" dirty="0" smtClean="0"/>
              <a:t>2 </a:t>
            </a:r>
            <a:r>
              <a:rPr lang="ko-KR" altLang="en-US" sz="1800" b="1" dirty="0" smtClean="0"/>
              <a:t>명 이상   맞은 경우는 맞은 사람 전원 아웃 됩니다</a:t>
            </a:r>
            <a:r>
              <a:rPr lang="en-US" altLang="ko-KR" sz="1800" b="1" dirty="0" smtClean="0"/>
              <a:t>. </a:t>
            </a:r>
            <a:endParaRPr lang="ko-KR" altLang="en-US" sz="1800" dirty="0" smtClean="0"/>
          </a:p>
          <a:p>
            <a:r>
              <a:rPr lang="en-US" altLang="ko-KR" sz="1800" b="1" dirty="0" smtClean="0"/>
              <a:t>3)</a:t>
            </a:r>
            <a:r>
              <a:rPr lang="ko-KR" altLang="en-US" sz="1800" b="1" dirty="0" smtClean="0"/>
              <a:t>공격자는 얼굴과 머리높이로 공격해서는 아니 되며 맞았을 경우라도 아웃 되지 않으며 공격권을 빼앗긴다</a:t>
            </a:r>
            <a:r>
              <a:rPr lang="en-US" altLang="ko-KR" sz="1800" b="1" dirty="0" smtClean="0"/>
              <a:t>. (</a:t>
            </a:r>
            <a:r>
              <a:rPr lang="ko-KR" altLang="en-US" sz="1800" b="1" dirty="0" smtClean="0"/>
              <a:t>단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공격을 피하려고 앉다가 맞은 경우는 제외한다</a:t>
            </a:r>
            <a:r>
              <a:rPr lang="en-US" altLang="ko-KR" sz="1800" b="1" dirty="0" smtClean="0"/>
              <a:t>.) </a:t>
            </a:r>
            <a:endParaRPr lang="ko-KR" altLang="en-US" sz="1800" dirty="0" smtClean="0"/>
          </a:p>
          <a:p>
            <a:r>
              <a:rPr lang="en-US" altLang="ko-KR" sz="1800" b="1" dirty="0" smtClean="0"/>
              <a:t>4)</a:t>
            </a:r>
            <a:r>
              <a:rPr lang="ko-KR" altLang="en-US" sz="1800" b="1" dirty="0" smtClean="0"/>
              <a:t>상대편이 공격 시 파울을 범한 경우 맞아도 아웃   되지 않는다</a:t>
            </a:r>
            <a:r>
              <a:rPr lang="en-US" altLang="ko-KR" sz="1800" b="1" dirty="0" smtClean="0"/>
              <a:t>. </a:t>
            </a:r>
            <a:endParaRPr lang="ko-KR" altLang="en-US" sz="1800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67585" name="Picture 1" descr="C:\Documents and Settings\Administrator\바탕 화면\대한피구협회서류\대한피구협회서류2\남양주피구대회사진2\YHN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2"/>
            <a:ext cx="278608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                                                             피구</a:t>
            </a:r>
            <a:r>
              <a:rPr lang="en-US" altLang="ko-KR" sz="3600" b="1" dirty="0" smtClean="0"/>
              <a:t>(Dodge Ball)</a:t>
            </a:r>
            <a:r>
              <a:rPr lang="ko-KR" altLang="en-US" b="1" dirty="0" smtClean="0"/>
              <a:t>의 규정 </a:t>
            </a:r>
            <a:r>
              <a:rPr lang="en-US" altLang="ko-KR" b="1" dirty="0" smtClean="0"/>
              <a:t>2.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ko-KR" dirty="0" smtClean="0"/>
              <a:t>  </a:t>
            </a:r>
            <a:r>
              <a:rPr lang="en-US" altLang="ko-KR" sz="2600" b="1" dirty="0" smtClean="0"/>
              <a:t>5, </a:t>
            </a:r>
            <a:r>
              <a:rPr lang="ko-KR" altLang="en-US" sz="2600" b="1" dirty="0" smtClean="0"/>
              <a:t>패스 </a:t>
            </a:r>
            <a:endParaRPr lang="ko-KR" altLang="en-US" sz="2600" dirty="0" smtClean="0"/>
          </a:p>
          <a:p>
            <a:r>
              <a:rPr lang="en-US" altLang="ko-KR" sz="2300" b="1" dirty="0" smtClean="0"/>
              <a:t>1)</a:t>
            </a:r>
            <a:r>
              <a:rPr lang="ko-KR" altLang="en-US" sz="2300" b="1" dirty="0" smtClean="0"/>
              <a:t>같은 팀은 내야수와 내야수끼리 패스 할 수 없다 </a:t>
            </a:r>
            <a:r>
              <a:rPr lang="en-US" altLang="ko-KR" sz="2300" b="1" dirty="0" smtClean="0"/>
              <a:t>. (</a:t>
            </a:r>
            <a:r>
              <a:rPr lang="ko-KR" altLang="en-US" sz="2300" b="1" dirty="0" smtClean="0"/>
              <a:t>패스할 경우 공격권은 상대팀에 넘어간다</a:t>
            </a:r>
            <a:r>
              <a:rPr lang="en-US" altLang="ko-KR" sz="2300" b="1" dirty="0" smtClean="0"/>
              <a:t>)</a:t>
            </a:r>
            <a:endParaRPr lang="ko-KR" altLang="en-US" sz="2300" dirty="0" smtClean="0"/>
          </a:p>
          <a:p>
            <a:r>
              <a:rPr lang="en-US" altLang="ko-KR" sz="2300" b="1" dirty="0" smtClean="0"/>
              <a:t>2)</a:t>
            </a:r>
            <a:r>
              <a:rPr lang="ko-KR" altLang="en-US" sz="2300" b="1" dirty="0" smtClean="0"/>
              <a:t>같은 팀은 외야수와 외야수끼리 패스 할 수 없다 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상동</a:t>
            </a:r>
            <a:r>
              <a:rPr lang="en-US" altLang="ko-KR" sz="2300" b="1" dirty="0" smtClean="0"/>
              <a:t>) </a:t>
            </a:r>
            <a:endParaRPr lang="ko-KR" altLang="en-US" sz="2300" dirty="0" smtClean="0"/>
          </a:p>
          <a:p>
            <a:r>
              <a:rPr lang="en-US" altLang="ko-KR" sz="2300" b="1" dirty="0" smtClean="0"/>
              <a:t>3)</a:t>
            </a:r>
            <a:r>
              <a:rPr lang="ko-KR" altLang="en-US" sz="2300" b="1" dirty="0" smtClean="0"/>
              <a:t>외야수는 코트 밖을 벗어나 패스할 수 없습니다</a:t>
            </a:r>
            <a:r>
              <a:rPr lang="en-US" altLang="ko-KR" sz="2300" b="1" dirty="0" smtClean="0"/>
              <a:t>.</a:t>
            </a:r>
          </a:p>
          <a:p>
            <a:endParaRPr lang="ko-KR" altLang="en-US" sz="2300" dirty="0" smtClean="0"/>
          </a:p>
          <a:p>
            <a:pPr>
              <a:buNone/>
            </a:pPr>
            <a:r>
              <a:rPr lang="en-US" altLang="ko-KR" sz="2600" b="1" dirty="0" smtClean="0"/>
              <a:t>  6, </a:t>
            </a:r>
            <a:r>
              <a:rPr lang="ko-KR" altLang="en-US" sz="2600" b="1" dirty="0" smtClean="0"/>
              <a:t>파울</a:t>
            </a:r>
            <a:r>
              <a:rPr lang="en-US" altLang="ko-KR" sz="2600" b="1" dirty="0" smtClean="0"/>
              <a:t>, </a:t>
            </a:r>
            <a:r>
              <a:rPr lang="ko-KR" altLang="en-US" sz="2600" b="1" dirty="0" smtClean="0"/>
              <a:t>아웃</a:t>
            </a:r>
            <a:endParaRPr lang="ko-KR" altLang="en-US" sz="2600" dirty="0" smtClean="0"/>
          </a:p>
          <a:p>
            <a:r>
              <a:rPr lang="ko-KR" altLang="en-US" sz="2300" b="1" dirty="0" smtClean="0"/>
              <a:t>► 경기 중 코트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내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외야</a:t>
            </a:r>
            <a:r>
              <a:rPr lang="en-US" altLang="ko-KR" sz="2300" b="1" dirty="0" smtClean="0"/>
              <a:t>)</a:t>
            </a:r>
            <a:r>
              <a:rPr lang="ko-KR" altLang="en-US" sz="2300" b="1" dirty="0" smtClean="0"/>
              <a:t>밖으로 공이 나올 때</a:t>
            </a:r>
            <a:endParaRPr lang="ko-KR" altLang="en-US" sz="2300" dirty="0" smtClean="0"/>
          </a:p>
          <a:p>
            <a:r>
              <a:rPr lang="en-US" altLang="ko-KR" sz="2300" b="1" dirty="0" smtClean="0"/>
              <a:t>- </a:t>
            </a:r>
            <a:r>
              <a:rPr lang="ko-KR" altLang="en-US" sz="2300" b="1" dirty="0" smtClean="0"/>
              <a:t>마지막으로 만진 사람이 내야 선수인 경우 상대의 내야 볼입니다</a:t>
            </a:r>
            <a:r>
              <a:rPr lang="en-US" altLang="ko-KR" sz="2300" b="1" dirty="0" smtClean="0"/>
              <a:t>.</a:t>
            </a:r>
            <a:endParaRPr lang="ko-KR" altLang="en-US" sz="2300" dirty="0" smtClean="0"/>
          </a:p>
          <a:p>
            <a:r>
              <a:rPr lang="en-US" altLang="ko-KR" sz="2300" b="1" dirty="0" smtClean="0"/>
              <a:t>- </a:t>
            </a:r>
            <a:r>
              <a:rPr lang="ko-KR" altLang="en-US" sz="2300" b="1" dirty="0" smtClean="0"/>
              <a:t>마지막으로 만진 사람이 외야 선수의 경우 파울이 없으면 상대 내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외야 볼입니다 </a:t>
            </a:r>
            <a:r>
              <a:rPr lang="en-US" altLang="ko-KR" sz="2300" b="1" dirty="0" smtClean="0"/>
              <a:t>. (</a:t>
            </a:r>
            <a:r>
              <a:rPr lang="ko-KR" altLang="en-US" sz="2300" b="1" dirty="0" smtClean="0"/>
              <a:t>원 터치</a:t>
            </a:r>
            <a:r>
              <a:rPr lang="en-US" altLang="ko-KR" sz="2300" b="1" dirty="0" smtClean="0"/>
              <a:t>) </a:t>
            </a:r>
            <a:endParaRPr lang="ko-KR" altLang="en-US" sz="2300" dirty="0" smtClean="0"/>
          </a:p>
          <a:p>
            <a:r>
              <a:rPr lang="en-US" altLang="ko-KR" sz="2300" b="1" dirty="0" smtClean="0"/>
              <a:t>- </a:t>
            </a:r>
            <a:r>
              <a:rPr lang="ko-KR" altLang="en-US" sz="2300" b="1" dirty="0" smtClean="0"/>
              <a:t>그러나 야수가 던진 공이 직접 코트 밖으로 나간 경우에는 상대방의 내야 볼입니다</a:t>
            </a:r>
            <a:r>
              <a:rPr lang="en-US" altLang="ko-KR" sz="2300" b="1" dirty="0" smtClean="0"/>
              <a:t>.</a:t>
            </a:r>
          </a:p>
          <a:p>
            <a:endParaRPr lang="ko-KR" altLang="en-US" sz="2300" dirty="0" smtClean="0"/>
          </a:p>
          <a:p>
            <a:pPr>
              <a:buNone/>
            </a:pPr>
            <a:r>
              <a:rPr lang="en-US" altLang="ko-KR" b="1" dirty="0" smtClean="0"/>
              <a:t>  </a:t>
            </a:r>
            <a:r>
              <a:rPr lang="en-US" altLang="ko-KR" sz="2600" b="1" dirty="0" smtClean="0"/>
              <a:t>7, </a:t>
            </a:r>
            <a:r>
              <a:rPr lang="ko-KR" altLang="en-US" sz="2600" b="1" dirty="0" smtClean="0"/>
              <a:t>내</a:t>
            </a:r>
            <a:r>
              <a:rPr lang="en-US" altLang="ko-KR" sz="2600" b="1" dirty="0" smtClean="0"/>
              <a:t>, </a:t>
            </a:r>
            <a:r>
              <a:rPr lang="ko-KR" altLang="en-US" sz="2600" b="1" dirty="0" smtClean="0"/>
              <a:t>외야에서 경기 재개 </a:t>
            </a:r>
            <a:endParaRPr lang="ko-KR" altLang="en-US" sz="2600" dirty="0" smtClean="0"/>
          </a:p>
          <a:p>
            <a:r>
              <a:rPr lang="en-US" altLang="ko-KR" sz="2300" b="1" dirty="0" smtClean="0"/>
              <a:t>- </a:t>
            </a:r>
            <a:r>
              <a:rPr lang="ko-KR" altLang="en-US" sz="2300" b="1" dirty="0" smtClean="0"/>
              <a:t>원 터치 등으로 외야 밖에서 공을 가지고 플레이를 재개 하는 경우에는 외야에서 공을 머리 위로 올려 주심의 호각신호 후 플레이를 다시 시작합니다</a:t>
            </a:r>
            <a:r>
              <a:rPr lang="en-US" altLang="ko-KR" sz="2300" b="1" dirty="0" smtClean="0"/>
              <a:t>. (</a:t>
            </a:r>
            <a:r>
              <a:rPr lang="ko-KR" altLang="en-US" sz="2300" b="1" dirty="0" smtClean="0"/>
              <a:t>외야 외부에서 도움닫기를 해서 던지기는 파울입니다</a:t>
            </a:r>
            <a:r>
              <a:rPr lang="en-US" altLang="ko-KR" sz="2300" b="1" dirty="0" smtClean="0"/>
              <a:t>.)</a:t>
            </a:r>
            <a:endParaRPr lang="ko-KR" altLang="en-US" sz="2300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smtClean="0"/>
              <a:t>                                                          </a:t>
            </a:r>
            <a:r>
              <a:rPr lang="ko-KR" altLang="en-US" sz="4000" b="1" dirty="0" smtClean="0"/>
              <a:t>피구</a:t>
            </a:r>
            <a:r>
              <a:rPr lang="en-US" altLang="ko-KR" sz="3100" b="1" dirty="0" smtClean="0"/>
              <a:t>(Dodge Ball) </a:t>
            </a:r>
            <a:r>
              <a:rPr lang="ko-KR" altLang="en-US" sz="4000" b="1" dirty="0" smtClean="0"/>
              <a:t>파울의 종류 </a:t>
            </a:r>
            <a:r>
              <a:rPr lang="en-US" altLang="ko-KR" sz="4000" b="1" dirty="0" smtClean="0"/>
              <a:t>1.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b="1" dirty="0" smtClean="0"/>
              <a:t>  1. </a:t>
            </a:r>
            <a:r>
              <a:rPr lang="ko-KR" altLang="en-US" sz="1800" b="1" dirty="0" smtClean="0"/>
              <a:t>오버 라인</a:t>
            </a:r>
            <a:r>
              <a:rPr lang="en-US" altLang="ko-KR" sz="1800" b="1" dirty="0" smtClean="0"/>
              <a:t>: 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공을 던질 때 선을 밟아서는 안됩니다</a:t>
            </a:r>
            <a:r>
              <a:rPr lang="en-US" altLang="ko-KR" sz="1800" b="1" dirty="0" smtClean="0"/>
              <a:t>. (</a:t>
            </a:r>
            <a:r>
              <a:rPr lang="ko-KR" altLang="en-US" sz="1800" b="1" dirty="0" smtClean="0"/>
              <a:t>상대의 내야 볼</a:t>
            </a:r>
            <a:r>
              <a:rPr lang="en-US" altLang="ko-KR" sz="1800" b="1" dirty="0" smtClean="0"/>
              <a:t>)                          - </a:t>
            </a:r>
            <a:r>
              <a:rPr lang="ko-KR" altLang="en-US" sz="1800" b="1" dirty="0" smtClean="0"/>
              <a:t>공을 가지고 갈 때 선을 밟지 마세요</a:t>
            </a:r>
            <a:r>
              <a:rPr lang="en-US" altLang="ko-KR" sz="1800" b="1" dirty="0" smtClean="0"/>
              <a:t>. (</a:t>
            </a:r>
            <a:r>
              <a:rPr lang="ko-KR" altLang="en-US" sz="1800" b="1" dirty="0" smtClean="0"/>
              <a:t>상대의 내야 또는 외야 볼</a:t>
            </a:r>
            <a:r>
              <a:rPr lang="en-US" altLang="ko-KR" sz="1800" b="1" dirty="0" smtClean="0"/>
              <a:t>)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2. </a:t>
            </a:r>
            <a:r>
              <a:rPr lang="ko-KR" altLang="en-US" sz="1800" b="1" dirty="0" smtClean="0"/>
              <a:t>홀딩 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상대의 코트에 구르고 있는 볼을 가져와서는 안됩니다</a:t>
            </a:r>
            <a:r>
              <a:rPr lang="en-US" altLang="ko-KR" sz="1800" b="1" dirty="0" smtClean="0"/>
              <a:t>. (</a:t>
            </a:r>
            <a:r>
              <a:rPr lang="ko-KR" altLang="en-US" sz="1800" b="1" dirty="0" smtClean="0"/>
              <a:t>단 공중 볼은</a:t>
            </a:r>
            <a:r>
              <a:rPr lang="en-US" altLang="ko-KR" sz="1800" b="1" dirty="0" smtClean="0"/>
              <a:t>OK). 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공이 있던 곳에서부터 공격합니다</a:t>
            </a:r>
            <a:r>
              <a:rPr lang="en-US" altLang="ko-KR" sz="1800" b="1" dirty="0" smtClean="0"/>
              <a:t>.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3.</a:t>
            </a:r>
            <a:r>
              <a:rPr lang="ko-KR" altLang="en-US" sz="1800" b="1" dirty="0" smtClean="0"/>
              <a:t>시간초과 </a:t>
            </a:r>
            <a:r>
              <a:rPr lang="en-US" altLang="ko-KR" sz="1800" b="1" dirty="0" smtClean="0"/>
              <a:t>(5</a:t>
            </a:r>
            <a:r>
              <a:rPr lang="ko-KR" altLang="en-US" sz="1800" b="1" dirty="0" smtClean="0"/>
              <a:t>초 룰</a:t>
            </a:r>
            <a:r>
              <a:rPr lang="en-US" altLang="ko-KR" sz="1800" b="1" dirty="0" smtClean="0"/>
              <a:t>) 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공을 가지고 온 후 </a:t>
            </a:r>
            <a:r>
              <a:rPr lang="en-US" altLang="ko-KR" sz="1800" b="1" dirty="0" smtClean="0"/>
              <a:t>5</a:t>
            </a:r>
            <a:r>
              <a:rPr lang="ko-KR" altLang="en-US" sz="1800" b="1" dirty="0" smtClean="0"/>
              <a:t>초 이내에 던져야 합니다</a:t>
            </a:r>
            <a:r>
              <a:rPr lang="en-US" altLang="ko-KR" sz="1800" b="1" dirty="0" smtClean="0"/>
              <a:t>.(</a:t>
            </a:r>
            <a:r>
              <a:rPr lang="ko-KR" altLang="en-US" sz="1800" b="1" dirty="0" smtClean="0"/>
              <a:t>상대의 내야 볼</a:t>
            </a:r>
            <a:r>
              <a:rPr lang="en-US" altLang="ko-KR" sz="1800" b="1" dirty="0" smtClean="0"/>
              <a:t>) 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시간은 주심의 주관적 견해로서 경기지연행위라고 </a:t>
            </a:r>
            <a:r>
              <a:rPr lang="ko-KR" altLang="en-US" sz="1800" b="1" dirty="0" err="1" smtClean="0"/>
              <a:t>판단했을때</a:t>
            </a:r>
            <a:r>
              <a:rPr lang="ko-KR" altLang="en-US" sz="1800" b="1" dirty="0" smtClean="0"/>
              <a:t> </a:t>
            </a:r>
            <a:r>
              <a:rPr lang="en-US" altLang="ko-KR" sz="1800" b="1" dirty="0" smtClean="0"/>
              <a:t> </a:t>
            </a:r>
            <a:r>
              <a:rPr lang="ko-KR" altLang="en-US" sz="1800" b="1" dirty="0" smtClean="0"/>
              <a:t>적용한다</a:t>
            </a:r>
            <a:r>
              <a:rPr lang="en-US" altLang="ko-KR" sz="1800" b="1" dirty="0" smtClean="0"/>
              <a:t>. 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4.</a:t>
            </a:r>
            <a:r>
              <a:rPr lang="ko-KR" altLang="en-US" sz="1800" b="1" dirty="0" smtClean="0"/>
              <a:t>신체접촉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보디터치</a:t>
            </a:r>
            <a:r>
              <a:rPr lang="en-US" altLang="ko-KR" sz="1800" b="1" dirty="0" smtClean="0"/>
              <a:t>)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경기 중 일부러 상대 선수에게 신체접촉을 해서는 안됩니다</a:t>
            </a:r>
            <a:r>
              <a:rPr lang="en-US" altLang="ko-KR" sz="1800" b="1" dirty="0" smtClean="0"/>
              <a:t>. (</a:t>
            </a:r>
            <a:r>
              <a:rPr lang="ko-KR" altLang="en-US" sz="1800" b="1" dirty="0" smtClean="0"/>
              <a:t>상대의 내야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외야 볼</a:t>
            </a:r>
            <a:r>
              <a:rPr lang="en-US" altLang="ko-KR" sz="1800" b="1" dirty="0" smtClean="0"/>
              <a:t>) </a:t>
            </a:r>
            <a:endParaRPr lang="ko-KR" altLang="en-US" sz="1800" dirty="0" smtClean="0"/>
          </a:p>
          <a:p>
            <a:pPr>
              <a:buNone/>
            </a:pPr>
            <a:r>
              <a:rPr lang="en-US" altLang="ko-KR" sz="1800" b="1" dirty="0" smtClean="0"/>
              <a:t>  5. </a:t>
            </a:r>
            <a:r>
              <a:rPr lang="ko-KR" altLang="en-US" sz="1800" b="1" dirty="0" smtClean="0"/>
              <a:t>더블 패스 </a:t>
            </a:r>
            <a:endParaRPr lang="ko-KR" altLang="en-US" sz="1800" dirty="0" smtClean="0"/>
          </a:p>
          <a:p>
            <a:r>
              <a:rPr lang="en-US" altLang="ko-KR" sz="1800" b="1" dirty="0" smtClean="0"/>
              <a:t>- </a:t>
            </a:r>
            <a:r>
              <a:rPr lang="ko-KR" altLang="en-US" sz="1800" b="1" dirty="0" smtClean="0"/>
              <a:t>내야 또는 외야끼리 패스는 할 수 없습니다</a:t>
            </a:r>
            <a:r>
              <a:rPr lang="en-US" altLang="ko-KR" sz="1800" b="1" dirty="0" smtClean="0"/>
              <a:t>. (</a:t>
            </a:r>
            <a:r>
              <a:rPr lang="ko-KR" altLang="en-US" sz="1800" b="1" dirty="0" smtClean="0"/>
              <a:t>상대의 내야 볼</a:t>
            </a:r>
            <a:r>
              <a:rPr lang="en-US" altLang="ko-KR" sz="1800" b="1" dirty="0" smtClean="0"/>
              <a:t>) </a:t>
            </a:r>
            <a:endParaRPr lang="ko-KR" altLang="en-US" sz="1800" dirty="0" smtClean="0"/>
          </a:p>
          <a:p>
            <a:pPr>
              <a:buNone/>
            </a:pPr>
            <a:endParaRPr lang="ko-KR" alt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1583</Words>
  <Application>Microsoft Office PowerPoint</Application>
  <PresentationFormat>화면 슬라이드 쇼(4:3)</PresentationFormat>
  <Paragraphs>165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 피      구 피구경기의 규정과 기본 심판법</vt:lpstr>
      <vt:lpstr>                                                            피구(Dodge ball) 경기장의 규격 1. </vt:lpstr>
      <vt:lpstr>                                            피구(Dodge ball) 경기장의 규격 2. </vt:lpstr>
      <vt:lpstr>                                                             피구(Dodge Ball) 경기의 인원수  </vt:lpstr>
      <vt:lpstr>                                                          피구(Dodge Ball) 경기시간 </vt:lpstr>
      <vt:lpstr> 피구(Dodge Ball) 경기의 득점</vt:lpstr>
      <vt:lpstr>                                                         피구(Dodge Ball)의 규정 1. </vt:lpstr>
      <vt:lpstr>                                                             피구(Dodge Ball)의 규정 2. </vt:lpstr>
      <vt:lpstr>                                                          피구(Dodge Ball) 파울의 종류 1. </vt:lpstr>
      <vt:lpstr> 피구(Dodge Ball) 파울의 종류 2.</vt:lpstr>
      <vt:lpstr> 피구 (Dodge Ball) 경기의 기본 심판법 주심 호각 및 수신호 동작 1.</vt:lpstr>
      <vt:lpstr> 피구 (Dodge Ball) 경기의 기본 심판법 주심 호각 및 수신호 동작 2.</vt:lpstr>
      <vt:lpstr> 피구 (Dodge Ball) 경기의 기본 심 선심  수신호  동작 </vt:lpstr>
    </vt:vector>
  </TitlesOfParts>
  <Company>kjwkor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스포츠 피구 수업 자료</dc:title>
  <dc:creator>kjwkor</dc:creator>
  <cp:lastModifiedBy>user</cp:lastModifiedBy>
  <cp:revision>295</cp:revision>
  <dcterms:created xsi:type="dcterms:W3CDTF">2010-10-06T03:59:19Z</dcterms:created>
  <dcterms:modified xsi:type="dcterms:W3CDTF">2017-03-07T06:45:36Z</dcterms:modified>
</cp:coreProperties>
</file>